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69" r:id="rId5"/>
  </p:sldIdLst>
  <p:sldSz cx="7772400" cy="10058400"/>
  <p:notesSz cx="6858000" cy="9144000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82E103-D900-DBF9-0B40-0467F515B1D7}" name="Awni, Adam" initials="AA" userId="S::aawni@topco.com::d075e8c2-ba89-455a-8564-a512e6580b96" providerId="AD"/>
  <p188:author id="{09855323-A6DE-727B-512B-CB9AE25A94D4}" name="Flynn, Matt" initials="" userId="S::mflynn@topco.com::244a2dbf-d4b3-42c8-b439-4a845aa43a33" providerId="AD"/>
  <p188:author id="{64FF138A-CBA5-2B5D-1D45-5D2D7238E73A}" name="Sorafine, Diana" initials="SD" userId="S::dsorafine@topco.com::d80e7426-76e5-4ab1-8cc8-206c57d2d5da" providerId="AD"/>
  <p188:author id="{427F1B8D-C154-9D07-DF77-8D205CD61459}" name="Caffrey, Karen" initials="KC" userId="S::kcaffrey@topco.com::7ec815b1-7c48-4549-98a8-f86d143f390c" providerId="AD"/>
  <p188:author id="{9FCA91B8-9819-4F51-748E-AD34E2541FFD}" name="Warthen, Heather" initials="" userId="S::hwarthen@topco.com::d4f8f04b-4d96-4ed1-a532-fda2931cff74" providerId="AD"/>
  <p188:author id="{51D1A2BC-8A9D-0692-4135-95B726BD8EC5}" name="Awni, Adam" initials="" userId="S::AAwni@topco.com::d075e8c2-ba89-455a-8564-a512e6580b96" providerId="AD"/>
  <p188:author id="{2DAC73D1-F865-439B-82C5-F5A8AEA6FF96}" name="Young, Jenn" initials="JY" userId="S::jyoung@topco.com::2d253640-c932-42e6-a1f2-fee7949e1e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3D7"/>
    <a:srgbClr val="C6D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BC38BE-54CA-DF89-87F6-DDC9AF189C51}" v="15" dt="2026-05-07T17:47:20.642"/>
    <p1510:client id="{B5BF4FD3-9E38-A0F8-BA94-58DC96A9ED70}" v="18" dt="2026-05-07T17:53:44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663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nch, Michael" userId="S::milynch@topco.com::93d28a95-3124-4816-b8f6-8a556987664d" providerId="AD" clId="Web-{B5BF4FD3-9E38-A0F8-BA94-58DC96A9ED70}"/>
    <pc:docChg chg="modSld">
      <pc:chgData name="Lynch, Michael" userId="S::milynch@topco.com::93d28a95-3124-4816-b8f6-8a556987664d" providerId="AD" clId="Web-{B5BF4FD3-9E38-A0F8-BA94-58DC96A9ED70}" dt="2026-05-07T17:53:44.553" v="11"/>
      <pc:docMkLst>
        <pc:docMk/>
      </pc:docMkLst>
      <pc:sldChg chg="delSp modSp">
        <pc:chgData name="Lynch, Michael" userId="S::milynch@topco.com::93d28a95-3124-4816-b8f6-8a556987664d" providerId="AD" clId="Web-{B5BF4FD3-9E38-A0F8-BA94-58DC96A9ED70}" dt="2026-05-07T17:53:44.553" v="11"/>
        <pc:sldMkLst>
          <pc:docMk/>
          <pc:sldMk cId="3536551424" sldId="269"/>
        </pc:sldMkLst>
        <pc:spChg chg="del topLvl">
          <ac:chgData name="Lynch, Michael" userId="S::milynch@topco.com::93d28a95-3124-4816-b8f6-8a556987664d" providerId="AD" clId="Web-{B5BF4FD3-9E38-A0F8-BA94-58DC96A9ED70}" dt="2026-05-07T17:53:44.553" v="11"/>
          <ac:spMkLst>
            <pc:docMk/>
            <pc:sldMk cId="3536551424" sldId="269"/>
            <ac:spMk id="16" creationId="{00000000-0000-0000-0000-000000000000}"/>
          </ac:spMkLst>
        </pc:spChg>
        <pc:spChg chg="mod">
          <ac:chgData name="Lynch, Michael" userId="S::milynch@topco.com::93d28a95-3124-4816-b8f6-8a556987664d" providerId="AD" clId="Web-{B5BF4FD3-9E38-A0F8-BA94-58DC96A9ED70}" dt="2026-05-07T17:53:09.037" v="10" actId="20577"/>
          <ac:spMkLst>
            <pc:docMk/>
            <pc:sldMk cId="3536551424" sldId="269"/>
            <ac:spMk id="24" creationId="{6890AB2D-6352-0842-48C5-8F1325532AEE}"/>
          </ac:spMkLst>
        </pc:spChg>
        <pc:grpChg chg="del">
          <ac:chgData name="Lynch, Michael" userId="S::milynch@topco.com::93d28a95-3124-4816-b8f6-8a556987664d" providerId="AD" clId="Web-{B5BF4FD3-9E38-A0F8-BA94-58DC96A9ED70}" dt="2026-05-07T17:53:44.553" v="11"/>
          <ac:grpSpMkLst>
            <pc:docMk/>
            <pc:sldMk cId="3536551424" sldId="269"/>
            <ac:grpSpMk id="12" creationId="{00000000-0000-0000-0000-000000000000}"/>
          </ac:grpSpMkLst>
        </pc:grpChg>
        <pc:grpChg chg="topLvl">
          <ac:chgData name="Lynch, Michael" userId="S::milynch@topco.com::93d28a95-3124-4816-b8f6-8a556987664d" providerId="AD" clId="Web-{B5BF4FD3-9E38-A0F8-BA94-58DC96A9ED70}" dt="2026-05-07T17:53:44.553" v="11"/>
          <ac:grpSpMkLst>
            <pc:docMk/>
            <pc:sldMk cId="3536551424" sldId="269"/>
            <ac:grpSpMk id="13" creationId="{00000000-0000-0000-0000-000000000000}"/>
          </ac:grpSpMkLst>
        </pc:grpChg>
      </pc:sldChg>
    </pc:docChg>
  </pc:docChgLst>
  <pc:docChgLst>
    <pc:chgData name="Lynch, Michael" userId="S::milynch@topco.com::93d28a95-3124-4816-b8f6-8a556987664d" providerId="AD" clId="Web-{71BC38BE-54CA-DF89-87F6-DDC9AF189C51}"/>
    <pc:docChg chg="modSld">
      <pc:chgData name="Lynch, Michael" userId="S::milynch@topco.com::93d28a95-3124-4816-b8f6-8a556987664d" providerId="AD" clId="Web-{71BC38BE-54CA-DF89-87F6-DDC9AF189C51}" dt="2026-05-07T17:47:18.345" v="6" actId="20577"/>
      <pc:docMkLst>
        <pc:docMk/>
      </pc:docMkLst>
      <pc:sldChg chg="modSp">
        <pc:chgData name="Lynch, Michael" userId="S::milynch@topco.com::93d28a95-3124-4816-b8f6-8a556987664d" providerId="AD" clId="Web-{71BC38BE-54CA-DF89-87F6-DDC9AF189C51}" dt="2026-05-07T17:47:18.345" v="6" actId="20577"/>
        <pc:sldMkLst>
          <pc:docMk/>
          <pc:sldMk cId="3536551424" sldId="269"/>
        </pc:sldMkLst>
        <pc:spChg chg="mod">
          <ac:chgData name="Lynch, Michael" userId="S::milynch@topco.com::93d28a95-3124-4816-b8f6-8a556987664d" providerId="AD" clId="Web-{71BC38BE-54CA-DF89-87F6-DDC9AF189C51}" dt="2026-05-07T17:47:18.345" v="6" actId="20577"/>
          <ac:spMkLst>
            <pc:docMk/>
            <pc:sldMk cId="3536551424" sldId="269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F35C2-1F81-4556-99C8-CAC1FD3E5047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5D9E8-69A5-4A36-9648-08DA9AD65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1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5D9E8-69A5-4A36-9648-08DA9AD651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80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6839"/>
            <a:ext cx="7772400" cy="280568"/>
            <a:chOff x="0" y="0"/>
            <a:chExt cx="2709333" cy="97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97801"/>
            </a:xfrm>
            <a:custGeom>
              <a:avLst/>
              <a:gdLst/>
              <a:ahLst/>
              <a:cxnLst/>
              <a:rect l="l" t="t" r="r" b="b"/>
              <a:pathLst>
                <a:path w="2709333" h="97801">
                  <a:moveTo>
                    <a:pt x="0" y="0"/>
                  </a:moveTo>
                  <a:lnTo>
                    <a:pt x="2709333" y="0"/>
                  </a:lnTo>
                  <a:lnTo>
                    <a:pt x="2709333" y="97801"/>
                  </a:lnTo>
                  <a:lnTo>
                    <a:pt x="0" y="97801"/>
                  </a:lnTo>
                  <a:close/>
                </a:path>
              </a:pathLst>
            </a:custGeom>
            <a:solidFill>
              <a:srgbClr val="0A40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9333" cy="126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3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9041" y="8210882"/>
            <a:ext cx="626082" cy="6260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40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15067" tIns="15067" rIns="15067" bIns="15067" rtlCol="0" anchor="ctr"/>
            <a:lstStyle/>
            <a:p>
              <a:pPr algn="ctr">
                <a:lnSpc>
                  <a:spcPts val="58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4067407"/>
            <a:ext cx="7772400" cy="5342107"/>
            <a:chOff x="0" y="0"/>
            <a:chExt cx="2709333" cy="18621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09333" cy="1862172"/>
            </a:xfrm>
            <a:custGeom>
              <a:avLst/>
              <a:gdLst/>
              <a:ahLst/>
              <a:cxnLst/>
              <a:rect l="l" t="t" r="r" b="b"/>
              <a:pathLst>
                <a:path w="2709333" h="1862172">
                  <a:moveTo>
                    <a:pt x="0" y="0"/>
                  </a:moveTo>
                  <a:lnTo>
                    <a:pt x="2709333" y="0"/>
                  </a:lnTo>
                  <a:lnTo>
                    <a:pt x="2709333" y="1862172"/>
                  </a:lnTo>
                  <a:lnTo>
                    <a:pt x="0" y="1862172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709333" cy="1890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34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9409513"/>
            <a:ext cx="7772400" cy="648887"/>
            <a:chOff x="0" y="0"/>
            <a:chExt cx="2709333" cy="2261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09333" cy="226191"/>
            </a:xfrm>
            <a:custGeom>
              <a:avLst/>
              <a:gdLst/>
              <a:ahLst/>
              <a:cxnLst/>
              <a:rect l="l" t="t" r="r" b="b"/>
              <a:pathLst>
                <a:path w="2709333" h="226191">
                  <a:moveTo>
                    <a:pt x="0" y="0"/>
                  </a:moveTo>
                  <a:lnTo>
                    <a:pt x="2709333" y="0"/>
                  </a:lnTo>
                  <a:lnTo>
                    <a:pt x="2709333" y="226191"/>
                  </a:lnTo>
                  <a:lnTo>
                    <a:pt x="0" y="226191"/>
                  </a:lnTo>
                  <a:close/>
                </a:path>
              </a:pathLst>
            </a:custGeom>
            <a:solidFill>
              <a:srgbClr val="0A406B"/>
            </a:solidFill>
          </p:spPr>
          <p:txBody>
            <a:bodyPr/>
            <a:lstStyle/>
            <a:p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709333" cy="254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34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pic>
        <p:nvPicPr>
          <p:cNvPr id="20" name="Picture 19" descr="Who sat down and thought, “You know, this is a nice logo”? – The Black Laser">
            <a:extLst>
              <a:ext uri="{FF2B5EF4-FFF2-40B4-BE49-F238E27FC236}">
                <a16:creationId xmlns:a16="http://schemas.microsoft.com/office/drawing/2014/main" id="{3B22E646-749E-69B2-D8FC-9C03DCD98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888" y="1302560"/>
            <a:ext cx="1691706" cy="23816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878EB99-BC81-BA55-E056-D301246E4D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781" t="7621" r="9456" b="5746"/>
          <a:stretch/>
        </p:blipFill>
        <p:spPr>
          <a:xfrm>
            <a:off x="0" y="-713"/>
            <a:ext cx="4100945" cy="378755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F610DE5-623F-353B-A491-4D685FB773A7}"/>
              </a:ext>
            </a:extLst>
          </p:cNvPr>
          <p:cNvSpPr txBox="1"/>
          <p:nvPr/>
        </p:nvSpPr>
        <p:spPr>
          <a:xfrm>
            <a:off x="4276458" y="4737937"/>
            <a:ext cx="3082569" cy="41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>
                <a:ln>
                  <a:noFill/>
                </a:ln>
                <a:solidFill>
                  <a:srgbClr val="0A406B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 Bold Italics"/>
                <a:cs typeface="Century Gothic Paneuropean Bold Italics"/>
                <a:sym typeface="Century Gothic Paneuropean Bold Italics"/>
              </a:rPr>
              <a:t>Program Benefits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90AB2D-6352-0842-48C5-8F1325532AEE}"/>
              </a:ext>
            </a:extLst>
          </p:cNvPr>
          <p:cNvSpPr txBox="1"/>
          <p:nvPr/>
        </p:nvSpPr>
        <p:spPr>
          <a:xfrm>
            <a:off x="4100945" y="5350163"/>
            <a:ext cx="3433593" cy="408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9700" lvl="1" algn="ctr">
              <a:lnSpc>
                <a:spcPts val="1819"/>
              </a:lnSpc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Interior and Exterior Paint &amp; Coatings</a:t>
            </a:r>
          </a:p>
          <a:p>
            <a:pPr marL="139700" lvl="1" algn="ctr">
              <a:lnSpc>
                <a:spcPts val="1819"/>
              </a:lnSpc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Equipment &amp; Supplies</a:t>
            </a:r>
          </a:p>
          <a:p>
            <a:pPr marL="139700" lvl="1" algn="ctr">
              <a:lnSpc>
                <a:spcPts val="1819"/>
              </a:lnSpc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Roof &amp; Floor Coatings</a:t>
            </a:r>
          </a:p>
          <a:p>
            <a:pPr marL="139700" lvl="1" algn="ctr">
              <a:lnSpc>
                <a:spcPts val="1819"/>
              </a:lnSpc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Commercial Wallpaper </a:t>
            </a:r>
          </a:p>
          <a:p>
            <a:pPr marL="139700" lvl="1" algn="ctr">
              <a:lnSpc>
                <a:spcPts val="1819"/>
              </a:lnSpc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Commercial Floorcovering</a:t>
            </a:r>
          </a:p>
          <a:p>
            <a:pPr marL="139700" lvl="1">
              <a:lnSpc>
                <a:spcPts val="1819"/>
              </a:lnSpc>
              <a:defRPr/>
            </a:pPr>
            <a:endParaRPr lang="en-US" sz="13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  <a:p>
            <a:pPr marL="280035" indent="-140335">
              <a:lnSpc>
                <a:spcPct val="150000"/>
              </a:lnSpc>
              <a:buFont typeface="Arial,Sans-Serif"/>
              <a:buChar char="•"/>
              <a:defRPr/>
            </a:pPr>
            <a:r>
              <a:rPr lang="en-US" sz="1200">
                <a:solidFill>
                  <a:srgbClr val="0A406B"/>
                </a:solidFill>
                <a:latin typeface="Century Gothic"/>
              </a:rPr>
              <a:t>Topco Pricing on Paints, Coatings &amp; Stains</a:t>
            </a:r>
          </a:p>
          <a:p>
            <a:pPr marL="737235" lvl="2" indent="-140335">
              <a:lnSpc>
                <a:spcPct val="150000"/>
              </a:lnSpc>
              <a:buFont typeface="Wingdings"/>
              <a:buChar char="§"/>
              <a:defRPr/>
            </a:pPr>
            <a:r>
              <a:rPr lang="en-US" sz="1200">
                <a:solidFill>
                  <a:srgbClr val="0A406B"/>
                </a:solidFill>
                <a:latin typeface="Century Gothic"/>
              </a:rPr>
              <a:t>30% off Paints &amp; Stains</a:t>
            </a:r>
            <a:endParaRPr lang="en-US">
              <a:ea typeface="Calibri"/>
              <a:cs typeface="Calibri"/>
            </a:endParaRPr>
          </a:p>
          <a:p>
            <a:pPr marL="737235" lvl="2" indent="-140335">
              <a:lnSpc>
                <a:spcPct val="150000"/>
              </a:lnSpc>
              <a:buFont typeface="Wingdings"/>
              <a:buChar char="§"/>
              <a:defRPr/>
            </a:pPr>
            <a:r>
              <a:rPr lang="en-US" sz="1200">
                <a:solidFill>
                  <a:srgbClr val="0A406B"/>
                </a:solidFill>
                <a:latin typeface="Century Gothic"/>
                <a:ea typeface="Century Gothic Paneuropean"/>
                <a:cs typeface="Century Gothic Paneuropean"/>
              </a:rPr>
              <a:t>15% off Sundries &amp; Supplies</a:t>
            </a:r>
            <a:endParaRPr lang="en-US">
              <a:ea typeface="Calibri"/>
              <a:cs typeface="Calibri"/>
            </a:endParaRPr>
          </a:p>
          <a:p>
            <a:pPr marL="280035" lvl="1" indent="-140335">
              <a:lnSpc>
                <a:spcPct val="150000"/>
              </a:lnSpc>
              <a:buFont typeface="Arial,Sans-Serif"/>
              <a:buChar char="•"/>
              <a:defRPr/>
            </a:pPr>
            <a:r>
              <a:rPr lang="en-US" sz="1200">
                <a:solidFill>
                  <a:srgbClr val="0A406B"/>
                </a:solidFill>
                <a:latin typeface="Century Gothic"/>
                <a:ea typeface="Century Gothic Paneuropean"/>
                <a:cs typeface="Century Gothic Paneuropean"/>
              </a:rPr>
              <a:t>Single National Account contact</a:t>
            </a:r>
            <a:endParaRPr lang="en-US" sz="1200">
              <a:solidFill>
                <a:srgbClr val="000000"/>
              </a:solidFill>
              <a:latin typeface="Century Gothic"/>
              <a:ea typeface="Century Gothic Paneuropean"/>
              <a:cs typeface="Century Gothic Paneuropean"/>
            </a:endParaRPr>
          </a:p>
          <a:p>
            <a:pPr marL="280035" lvl="1" indent="-140335">
              <a:lnSpc>
                <a:spcPct val="150000"/>
              </a:lnSpc>
              <a:buFont typeface="Arial"/>
              <a:buChar char="•"/>
              <a:defRPr/>
            </a:pPr>
            <a:r>
              <a:rPr lang="en-US" sz="1200" dirty="0">
                <a:solidFill>
                  <a:srgbClr val="0A406B"/>
                </a:solidFill>
                <a:latin typeface="Century Gothic"/>
                <a:ea typeface="Century Gothic Paneuropean"/>
                <a:cs typeface="Century Gothic Paneuropean"/>
              </a:rPr>
              <a:t>Easy online ordering</a:t>
            </a:r>
          </a:p>
          <a:p>
            <a:pPr marL="280035" lvl="1" indent="-140335">
              <a:lnSpc>
                <a:spcPct val="150000"/>
              </a:lnSpc>
              <a:buFont typeface="Arial"/>
              <a:buChar char="•"/>
              <a:defRPr/>
            </a:pPr>
            <a:r>
              <a:rPr lang="en-US" sz="1200" dirty="0">
                <a:solidFill>
                  <a:srgbClr val="0A406B"/>
                </a:solidFill>
                <a:latin typeface="Century Gothic"/>
                <a:ea typeface="Century Gothic Paneuropean"/>
                <a:cs typeface="Century Gothic Paneuropean"/>
                <a:sym typeface="Century Gothic Paneuropean"/>
              </a:rPr>
              <a:t>In-store purchasing options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Century Gothic"/>
              <a:ea typeface="Century Gothic Paneuropean"/>
              <a:cs typeface="Century Gothic Paneuropean"/>
              <a:sym typeface="Century Gothic Paneuropean"/>
            </a:endParaRPr>
          </a:p>
          <a:p>
            <a:pPr marL="280035" lvl="1" indent="-140335">
              <a:lnSpc>
                <a:spcPct val="150000"/>
              </a:lnSpc>
              <a:buFont typeface="Arial"/>
              <a:buChar char="•"/>
              <a:defRPr/>
            </a:pP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Century Gothic"/>
                <a:cs typeface="Arial"/>
                <a:sym typeface="Century Gothic Paneuropean"/>
              </a:rPr>
              <a:t>Customized color design services</a:t>
            </a:r>
          </a:p>
          <a:p>
            <a:pPr marL="280035" lvl="1" indent="-140335">
              <a:lnSpc>
                <a:spcPct val="150000"/>
              </a:lnSpc>
              <a:buFont typeface="Arial"/>
              <a:buChar char="•"/>
              <a:defRPr/>
            </a:pPr>
            <a:r>
              <a:rPr lang="en-US" sz="1200" dirty="0" err="1">
                <a:solidFill>
                  <a:schemeClr val="tx2">
                    <a:lumMod val="75000"/>
                  </a:schemeClr>
                </a:solidFill>
                <a:latin typeface="Century Gothic"/>
                <a:cs typeface="Arial"/>
              </a:rPr>
              <a:t>ColorSnap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Century Gothic"/>
                <a:cs typeface="Arial"/>
              </a:rPr>
              <a:t>® precision color matching</a:t>
            </a:r>
          </a:p>
          <a:p>
            <a:pPr marL="280035" lvl="1" indent="-140335">
              <a:lnSpc>
                <a:spcPct val="150000"/>
              </a:lnSpc>
              <a:buFont typeface="Arial"/>
              <a:buChar char="•"/>
              <a:defRPr/>
            </a:pPr>
            <a:r>
              <a:rPr lang="en-US" sz="1200" dirty="0">
                <a:solidFill>
                  <a:srgbClr val="0A406B"/>
                </a:solidFill>
                <a:latin typeface="Century Gothic"/>
                <a:ea typeface="Century Gothic Paneuropean"/>
                <a:cs typeface="Century Gothic Paneuropean"/>
              </a:rPr>
              <a:t>Local contractor referral service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Century Gothic"/>
              <a:cs typeface="Arial"/>
            </a:endParaRPr>
          </a:p>
          <a:p>
            <a:pPr marL="280035" lvl="1" indent="-140335">
              <a:lnSpc>
                <a:spcPts val="1819"/>
              </a:lnSpc>
              <a:buFont typeface="Arial"/>
              <a:buChar char="•"/>
              <a:defRPr/>
            </a:pPr>
            <a:endParaRPr lang="en-US" sz="1300" dirty="0">
              <a:solidFill>
                <a:srgbClr val="17375E"/>
              </a:solidFill>
              <a:latin typeface="Century Gothic"/>
              <a:ea typeface="Calibri"/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742AA-415D-87E9-0BC5-AEE26DE2ACD0}"/>
              </a:ext>
            </a:extLst>
          </p:cNvPr>
          <p:cNvSpPr txBox="1"/>
          <p:nvPr/>
        </p:nvSpPr>
        <p:spPr>
          <a:xfrm>
            <a:off x="360279" y="4833838"/>
            <a:ext cx="3502804" cy="4025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406B"/>
                </a:solidFill>
                <a:effectLst/>
                <a:uLnTx/>
                <a:uFillTx/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Paint </a:t>
            </a:r>
            <a:r>
              <a:rPr lang="en-US" sz="1400" b="1" dirty="0">
                <a:solidFill>
                  <a:srgbClr val="0A406B"/>
                </a:solidFill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and finishes play a crucial role in creating and maintaining a fresh and inviting store, protecting against mold and mildew, and complying with food safety regulations.</a:t>
            </a: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A406B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406B"/>
                </a:solidFill>
                <a:effectLst/>
                <a:uLnTx/>
                <a:uFillTx/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Sherwin Williams provides the most comprehensive lineup of coatings and materials with premium products that will help set your store apart with quality and consistency. </a:t>
            </a:r>
            <a:endParaRPr lang="en-US" sz="1400" b="1" i="0" u="none" strike="noStrike" kern="1200" cap="none" spc="0" normalizeH="0" baseline="0" noProof="0" dirty="0">
              <a:ln>
                <a:noFill/>
              </a:ln>
              <a:solidFill>
                <a:srgbClr val="0A406B"/>
              </a:solidFill>
              <a:effectLst/>
              <a:uLnTx/>
              <a:uFillTx/>
              <a:latin typeface="Century Gothic"/>
              <a:ea typeface="Century Gothic Paneuropean Bold"/>
              <a:cs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0A406B"/>
              </a:solidFill>
              <a:latin typeface="Century Gothic" panose="020B0502020202020204" pitchFamily="34" charset="0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406B"/>
                </a:solidFill>
                <a:effectLst/>
                <a:uLnTx/>
                <a:uFillTx/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With 4,400+ store locations coupled with performance and service guarantees, Sherwin Williams is well-positioned to meet business needs across the US and </a:t>
            </a:r>
            <a:r>
              <a:rPr lang="en-US" sz="1400" b="1" dirty="0">
                <a:solidFill>
                  <a:srgbClr val="0A406B"/>
                </a:solidFill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support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406B"/>
                </a:solidFill>
                <a:effectLst/>
                <a:uLnTx/>
                <a:uFillTx/>
                <a:latin typeface="Century Gothic"/>
                <a:ea typeface="Century Gothic Paneuropean Bold"/>
                <a:cs typeface="Century Gothic Paneuropean Bold"/>
                <a:sym typeface="Century Gothic Paneuropean Bold"/>
              </a:rPr>
              <a:t> all your finish and coating needs.</a:t>
            </a:r>
            <a:endParaRPr lang="en-US" sz="1400" b="1" i="0" u="none" strike="noStrike" kern="1200" cap="none" spc="0" normalizeH="0" baseline="0" noProof="0" dirty="0">
              <a:ln>
                <a:noFill/>
              </a:ln>
              <a:solidFill>
                <a:srgbClr val="0A406B"/>
              </a:solidFill>
              <a:effectLst/>
              <a:uLnTx/>
              <a:uFillTx/>
              <a:latin typeface="Century Gothic"/>
              <a:ea typeface="Century Gothic Paneuropean Bold"/>
              <a:cs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A406B"/>
              </a:solidFill>
              <a:latin typeface="Century Gothic" panose="020B0502020202020204" pitchFamily="34" charset="0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06B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06B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80585F-A50C-D203-D561-D6A7A1856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466" y="255074"/>
            <a:ext cx="21145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5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22F8B0131974B846370F8D9A48D62" ma:contentTypeVersion="18" ma:contentTypeDescription="Create a new document." ma:contentTypeScope="" ma:versionID="13558eb11293cf288569e595e6f4ba36">
  <xsd:schema xmlns:xsd="http://www.w3.org/2001/XMLSchema" xmlns:xs="http://www.w3.org/2001/XMLSchema" xmlns:p="http://schemas.microsoft.com/office/2006/metadata/properties" xmlns:ns2="b982c86e-8d3e-45f7-9a97-da737a64426f" xmlns:ns3="1c5e7f50-a12d-467d-bf5f-26e6fdd331c2" targetNamespace="http://schemas.microsoft.com/office/2006/metadata/properties" ma:root="true" ma:fieldsID="36cc16810728b3a9d5550d5abd088852" ns2:_="" ns3:_="">
    <xsd:import namespace="b982c86e-8d3e-45f7-9a97-da737a64426f"/>
    <xsd:import namespace="1c5e7f50-a12d-467d-bf5f-26e6fdd331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82c86e-8d3e-45f7-9a97-da737a644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fdf31f-4e6b-4a9c-bbaa-e559ef9aa4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5e7f50-a12d-467d-bf5f-26e6fdd331c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eb347ed-5db6-472f-9e26-1ff0d422b909}" ma:internalName="TaxCatchAll" ma:showField="CatchAllData" ma:web="1c5e7f50-a12d-467d-bf5f-26e6fdd331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5e7f50-a12d-467d-bf5f-26e6fdd331c2" xsi:nil="true"/>
    <lcf76f155ced4ddcb4097134ff3c332f xmlns="b982c86e-8d3e-45f7-9a97-da737a6442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A6A87FB-A11D-4EC2-92DE-D91B51FACB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667B98-0840-47D5-A5A7-B98D536137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82c86e-8d3e-45f7-9a97-da737a64426f"/>
    <ds:schemaRef ds:uri="1c5e7f50-a12d-467d-bf5f-26e6fdd331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8C139E-CA1E-4435-BF93-6928A38EB7F4}">
  <ds:schemaRefs>
    <ds:schemaRef ds:uri="6c842c24-3370-47f1-8efa-7a41a00d8ae0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1c5e7f50-a12d-467d-bf5f-26e6fdd331c2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  <ds:schemaRef ds:uri="b982c86e-8d3e-45f7-9a97-da737a64426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293</Words>
  <Application>Microsoft Office PowerPoint</Application>
  <PresentationFormat>Custom</PresentationFormat>
  <Paragraphs>44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Topco Sell Sheet</dc:title>
  <dc:creator>Young, Jenn</dc:creator>
  <cp:lastModifiedBy>Young, Jenn</cp:lastModifiedBy>
  <cp:revision>11</cp:revision>
  <dcterms:created xsi:type="dcterms:W3CDTF">2006-08-16T00:00:00Z</dcterms:created>
  <dcterms:modified xsi:type="dcterms:W3CDTF">2026-05-07T17:53:44Z</dcterms:modified>
  <dc:identifier>DAGbF0FCdks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0x010100E0722F8B0131974B846370F8D9A48D62</vt:lpwstr>
  </property>
  <property fmtid="{D5CDD505-2E9C-101B-9397-08002B2CF9AE}" pid="3" name="MediaServiceImageTags">
    <vt:lpwstr/>
  </property>
</Properties>
</file>